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71" r:id="rId12"/>
    <p:sldId id="258" r:id="rId13"/>
  </p:sldIdLst>
  <p:sldSz cx="7772400" cy="51196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FB4"/>
    <a:srgbClr val="064A75"/>
    <a:srgbClr val="179AD4"/>
    <a:srgbClr val="00A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Octavio" userId="40663f14-d80a-4c0c-9e83-e83456b6e0bb" providerId="ADAL" clId="{4BC61D81-791E-46C0-A8F2-6977746FA10A}"/>
    <pc:docChg chg="custSel modSld">
      <pc:chgData name="Carlos Octavio" userId="40663f14-d80a-4c0c-9e83-e83456b6e0bb" providerId="ADAL" clId="{4BC61D81-791E-46C0-A8F2-6977746FA10A}" dt="2024-01-17T16:56:10.429" v="20" actId="313"/>
      <pc:docMkLst>
        <pc:docMk/>
      </pc:docMkLst>
      <pc:sldChg chg="modSp mod">
        <pc:chgData name="Carlos Octavio" userId="40663f14-d80a-4c0c-9e83-e83456b6e0bb" providerId="ADAL" clId="{4BC61D81-791E-46C0-A8F2-6977746FA10A}" dt="2024-01-16T19:02:26.452" v="6" actId="113"/>
        <pc:sldMkLst>
          <pc:docMk/>
          <pc:sldMk cId="955464749" sldId="269"/>
        </pc:sldMkLst>
        <pc:spChg chg="mod">
          <ac:chgData name="Carlos Octavio" userId="40663f14-d80a-4c0c-9e83-e83456b6e0bb" providerId="ADAL" clId="{4BC61D81-791E-46C0-A8F2-6977746FA10A}" dt="2024-01-16T19:02:26.452" v="6" actId="113"/>
          <ac:spMkLst>
            <pc:docMk/>
            <pc:sldMk cId="955464749" sldId="269"/>
            <ac:spMk id="3" creationId="{CC181676-BF65-1849-AD3A-F9D78617DAE3}"/>
          </ac:spMkLst>
        </pc:spChg>
      </pc:sldChg>
      <pc:sldChg chg="modSp mod">
        <pc:chgData name="Carlos Octavio" userId="40663f14-d80a-4c0c-9e83-e83456b6e0bb" providerId="ADAL" clId="{4BC61D81-791E-46C0-A8F2-6977746FA10A}" dt="2024-01-17T16:56:10.429" v="20" actId="313"/>
        <pc:sldMkLst>
          <pc:docMk/>
          <pc:sldMk cId="1017752923" sldId="271"/>
        </pc:sldMkLst>
        <pc:spChg chg="mod">
          <ac:chgData name="Carlos Octavio" userId="40663f14-d80a-4c0c-9e83-e83456b6e0bb" providerId="ADAL" clId="{4BC61D81-791E-46C0-A8F2-6977746FA10A}" dt="2024-01-17T16:56:10.429" v="20" actId="313"/>
          <ac:spMkLst>
            <pc:docMk/>
            <pc:sldMk cId="1017752923" sldId="271"/>
            <ac:spMk id="3" creationId="{6F5DC01B-93C0-38FB-2FD2-44AB44E6CF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37875"/>
            <a:ext cx="6606540" cy="1782410"/>
          </a:xfrm>
        </p:spPr>
        <p:txBody>
          <a:bodyPr anchor="b"/>
          <a:lstStyle>
            <a:lvl1pPr algn="ctr">
              <a:defRPr sz="44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689022"/>
            <a:ext cx="5829300" cy="1236072"/>
          </a:xfrm>
        </p:spPr>
        <p:txBody>
          <a:bodyPr/>
          <a:lstStyle>
            <a:lvl1pPr marL="0" indent="0" algn="ctr">
              <a:buNone/>
              <a:defRPr sz="1792"/>
            </a:lvl1pPr>
            <a:lvl2pPr marL="341300" indent="0" algn="ctr">
              <a:buNone/>
              <a:defRPr sz="1493"/>
            </a:lvl2pPr>
            <a:lvl3pPr marL="682600" indent="0" algn="ctr">
              <a:buNone/>
              <a:defRPr sz="1344"/>
            </a:lvl3pPr>
            <a:lvl4pPr marL="1023899" indent="0" algn="ctr">
              <a:buNone/>
              <a:defRPr sz="1194"/>
            </a:lvl4pPr>
            <a:lvl5pPr marL="1365199" indent="0" algn="ctr">
              <a:buNone/>
              <a:defRPr sz="1194"/>
            </a:lvl5pPr>
            <a:lvl6pPr marL="1706499" indent="0" algn="ctr">
              <a:buNone/>
              <a:defRPr sz="1194"/>
            </a:lvl6pPr>
            <a:lvl7pPr marL="2047799" indent="0" algn="ctr">
              <a:buNone/>
              <a:defRPr sz="1194"/>
            </a:lvl7pPr>
            <a:lvl8pPr marL="2389099" indent="0" algn="ctr">
              <a:buNone/>
              <a:defRPr sz="1194"/>
            </a:lvl8pPr>
            <a:lvl9pPr marL="2730398" indent="0" algn="ctr">
              <a:buNone/>
              <a:defRPr sz="119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96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062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72576"/>
            <a:ext cx="1675924" cy="43386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72576"/>
            <a:ext cx="4930616" cy="43386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285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97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276368"/>
            <a:ext cx="6703695" cy="2129648"/>
          </a:xfrm>
        </p:spPr>
        <p:txBody>
          <a:bodyPr anchor="b"/>
          <a:lstStyle>
            <a:lvl1pPr>
              <a:defRPr sz="44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3426163"/>
            <a:ext cx="6703695" cy="1119931"/>
          </a:xfrm>
        </p:spPr>
        <p:txBody>
          <a:bodyPr/>
          <a:lstStyle>
            <a:lvl1pPr marL="0" indent="0">
              <a:buNone/>
              <a:defRPr sz="1792">
                <a:solidFill>
                  <a:schemeClr val="tx1"/>
                </a:solidFill>
              </a:defRPr>
            </a:lvl1pPr>
            <a:lvl2pPr marL="341300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2pPr>
            <a:lvl3pPr marL="68260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3pPr>
            <a:lvl4pPr marL="1023899" indent="0">
              <a:buNone/>
              <a:defRPr sz="1194">
                <a:solidFill>
                  <a:schemeClr val="tx1">
                    <a:tint val="75000"/>
                  </a:schemeClr>
                </a:solidFill>
              </a:defRPr>
            </a:lvl4pPr>
            <a:lvl5pPr marL="1365199" indent="0">
              <a:buNone/>
              <a:defRPr sz="1194">
                <a:solidFill>
                  <a:schemeClr val="tx1">
                    <a:tint val="75000"/>
                  </a:schemeClr>
                </a:solidFill>
              </a:defRPr>
            </a:lvl5pPr>
            <a:lvl6pPr marL="1706499" indent="0">
              <a:buNone/>
              <a:defRPr sz="1194">
                <a:solidFill>
                  <a:schemeClr val="tx1">
                    <a:tint val="75000"/>
                  </a:schemeClr>
                </a:solidFill>
              </a:defRPr>
            </a:lvl6pPr>
            <a:lvl7pPr marL="2047799" indent="0">
              <a:buNone/>
              <a:defRPr sz="1194">
                <a:solidFill>
                  <a:schemeClr val="tx1">
                    <a:tint val="75000"/>
                  </a:schemeClr>
                </a:solidFill>
              </a:defRPr>
            </a:lvl7pPr>
            <a:lvl8pPr marL="2389099" indent="0">
              <a:buNone/>
              <a:defRPr sz="1194">
                <a:solidFill>
                  <a:schemeClr val="tx1">
                    <a:tint val="75000"/>
                  </a:schemeClr>
                </a:solidFill>
              </a:defRPr>
            </a:lvl8pPr>
            <a:lvl9pPr marL="2730398" indent="0">
              <a:buNone/>
              <a:defRPr sz="11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362880"/>
            <a:ext cx="3303270" cy="32483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362880"/>
            <a:ext cx="3303270" cy="32483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38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72577"/>
            <a:ext cx="6703695" cy="98957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255035"/>
            <a:ext cx="3288089" cy="615073"/>
          </a:xfrm>
        </p:spPr>
        <p:txBody>
          <a:bodyPr anchor="b"/>
          <a:lstStyle>
            <a:lvl1pPr marL="0" indent="0">
              <a:buNone/>
              <a:defRPr sz="1792" b="1"/>
            </a:lvl1pPr>
            <a:lvl2pPr marL="341300" indent="0">
              <a:buNone/>
              <a:defRPr sz="1493" b="1"/>
            </a:lvl2pPr>
            <a:lvl3pPr marL="682600" indent="0">
              <a:buNone/>
              <a:defRPr sz="1344" b="1"/>
            </a:lvl3pPr>
            <a:lvl4pPr marL="1023899" indent="0">
              <a:buNone/>
              <a:defRPr sz="1194" b="1"/>
            </a:lvl4pPr>
            <a:lvl5pPr marL="1365199" indent="0">
              <a:buNone/>
              <a:defRPr sz="1194" b="1"/>
            </a:lvl5pPr>
            <a:lvl6pPr marL="1706499" indent="0">
              <a:buNone/>
              <a:defRPr sz="1194" b="1"/>
            </a:lvl6pPr>
            <a:lvl7pPr marL="2047799" indent="0">
              <a:buNone/>
              <a:defRPr sz="1194" b="1"/>
            </a:lvl7pPr>
            <a:lvl8pPr marL="2389099" indent="0">
              <a:buNone/>
              <a:defRPr sz="1194" b="1"/>
            </a:lvl8pPr>
            <a:lvl9pPr marL="2730398" indent="0">
              <a:buNone/>
              <a:defRPr sz="1194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1870108"/>
            <a:ext cx="3288089" cy="275064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255035"/>
            <a:ext cx="3304282" cy="615073"/>
          </a:xfrm>
        </p:spPr>
        <p:txBody>
          <a:bodyPr anchor="b"/>
          <a:lstStyle>
            <a:lvl1pPr marL="0" indent="0">
              <a:buNone/>
              <a:defRPr sz="1792" b="1"/>
            </a:lvl1pPr>
            <a:lvl2pPr marL="341300" indent="0">
              <a:buNone/>
              <a:defRPr sz="1493" b="1"/>
            </a:lvl2pPr>
            <a:lvl3pPr marL="682600" indent="0">
              <a:buNone/>
              <a:defRPr sz="1344" b="1"/>
            </a:lvl3pPr>
            <a:lvl4pPr marL="1023899" indent="0">
              <a:buNone/>
              <a:defRPr sz="1194" b="1"/>
            </a:lvl4pPr>
            <a:lvl5pPr marL="1365199" indent="0">
              <a:buNone/>
              <a:defRPr sz="1194" b="1"/>
            </a:lvl5pPr>
            <a:lvl6pPr marL="1706499" indent="0">
              <a:buNone/>
              <a:defRPr sz="1194" b="1"/>
            </a:lvl6pPr>
            <a:lvl7pPr marL="2047799" indent="0">
              <a:buNone/>
              <a:defRPr sz="1194" b="1"/>
            </a:lvl7pPr>
            <a:lvl8pPr marL="2389099" indent="0">
              <a:buNone/>
              <a:defRPr sz="1194" b="1"/>
            </a:lvl8pPr>
            <a:lvl9pPr marL="2730398" indent="0">
              <a:buNone/>
              <a:defRPr sz="1194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870108"/>
            <a:ext cx="3304282" cy="275064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6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87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578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41312"/>
            <a:ext cx="2506801" cy="1194594"/>
          </a:xfrm>
        </p:spPr>
        <p:txBody>
          <a:bodyPr anchor="b"/>
          <a:lstStyle>
            <a:lvl1pPr>
              <a:defRPr sz="23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737141"/>
            <a:ext cx="3934778" cy="3638297"/>
          </a:xfrm>
        </p:spPr>
        <p:txBody>
          <a:bodyPr/>
          <a:lstStyle>
            <a:lvl1pPr>
              <a:defRPr sz="2389"/>
            </a:lvl1pPr>
            <a:lvl2pPr>
              <a:defRPr sz="2090"/>
            </a:lvl2pPr>
            <a:lvl3pPr>
              <a:defRPr sz="1792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35906"/>
            <a:ext cx="2506801" cy="2845457"/>
          </a:xfrm>
        </p:spPr>
        <p:txBody>
          <a:bodyPr/>
          <a:lstStyle>
            <a:lvl1pPr marL="0" indent="0">
              <a:buNone/>
              <a:defRPr sz="1194"/>
            </a:lvl1pPr>
            <a:lvl2pPr marL="341300" indent="0">
              <a:buNone/>
              <a:defRPr sz="1045"/>
            </a:lvl2pPr>
            <a:lvl3pPr marL="682600" indent="0">
              <a:buNone/>
              <a:defRPr sz="896"/>
            </a:lvl3pPr>
            <a:lvl4pPr marL="1023899" indent="0">
              <a:buNone/>
              <a:defRPr sz="747"/>
            </a:lvl4pPr>
            <a:lvl5pPr marL="1365199" indent="0">
              <a:buNone/>
              <a:defRPr sz="747"/>
            </a:lvl5pPr>
            <a:lvl6pPr marL="1706499" indent="0">
              <a:buNone/>
              <a:defRPr sz="747"/>
            </a:lvl6pPr>
            <a:lvl7pPr marL="2047799" indent="0">
              <a:buNone/>
              <a:defRPr sz="747"/>
            </a:lvl7pPr>
            <a:lvl8pPr marL="2389099" indent="0">
              <a:buNone/>
              <a:defRPr sz="747"/>
            </a:lvl8pPr>
            <a:lvl9pPr marL="2730398" indent="0">
              <a:buNone/>
              <a:defRPr sz="747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855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41312"/>
            <a:ext cx="2506801" cy="1194594"/>
          </a:xfrm>
        </p:spPr>
        <p:txBody>
          <a:bodyPr anchor="b"/>
          <a:lstStyle>
            <a:lvl1pPr>
              <a:defRPr sz="23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737141"/>
            <a:ext cx="3934778" cy="3638297"/>
          </a:xfrm>
        </p:spPr>
        <p:txBody>
          <a:bodyPr anchor="t"/>
          <a:lstStyle>
            <a:lvl1pPr marL="0" indent="0">
              <a:buNone/>
              <a:defRPr sz="2389"/>
            </a:lvl1pPr>
            <a:lvl2pPr marL="341300" indent="0">
              <a:buNone/>
              <a:defRPr sz="2090"/>
            </a:lvl2pPr>
            <a:lvl3pPr marL="682600" indent="0">
              <a:buNone/>
              <a:defRPr sz="1792"/>
            </a:lvl3pPr>
            <a:lvl4pPr marL="1023899" indent="0">
              <a:buNone/>
              <a:defRPr sz="1493"/>
            </a:lvl4pPr>
            <a:lvl5pPr marL="1365199" indent="0">
              <a:buNone/>
              <a:defRPr sz="1493"/>
            </a:lvl5pPr>
            <a:lvl6pPr marL="1706499" indent="0">
              <a:buNone/>
              <a:defRPr sz="1493"/>
            </a:lvl6pPr>
            <a:lvl7pPr marL="2047799" indent="0">
              <a:buNone/>
              <a:defRPr sz="1493"/>
            </a:lvl7pPr>
            <a:lvl8pPr marL="2389099" indent="0">
              <a:buNone/>
              <a:defRPr sz="1493"/>
            </a:lvl8pPr>
            <a:lvl9pPr marL="2730398" indent="0">
              <a:buNone/>
              <a:defRPr sz="149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35906"/>
            <a:ext cx="2506801" cy="2845457"/>
          </a:xfrm>
        </p:spPr>
        <p:txBody>
          <a:bodyPr/>
          <a:lstStyle>
            <a:lvl1pPr marL="0" indent="0">
              <a:buNone/>
              <a:defRPr sz="1194"/>
            </a:lvl1pPr>
            <a:lvl2pPr marL="341300" indent="0">
              <a:buNone/>
              <a:defRPr sz="1045"/>
            </a:lvl2pPr>
            <a:lvl3pPr marL="682600" indent="0">
              <a:buNone/>
              <a:defRPr sz="896"/>
            </a:lvl3pPr>
            <a:lvl4pPr marL="1023899" indent="0">
              <a:buNone/>
              <a:defRPr sz="747"/>
            </a:lvl4pPr>
            <a:lvl5pPr marL="1365199" indent="0">
              <a:buNone/>
              <a:defRPr sz="747"/>
            </a:lvl5pPr>
            <a:lvl6pPr marL="1706499" indent="0">
              <a:buNone/>
              <a:defRPr sz="747"/>
            </a:lvl6pPr>
            <a:lvl7pPr marL="2047799" indent="0">
              <a:buNone/>
              <a:defRPr sz="747"/>
            </a:lvl7pPr>
            <a:lvl8pPr marL="2389099" indent="0">
              <a:buNone/>
              <a:defRPr sz="747"/>
            </a:lvl8pPr>
            <a:lvl9pPr marL="2730398" indent="0">
              <a:buNone/>
              <a:defRPr sz="747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91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72577"/>
            <a:ext cx="6703695" cy="98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362880"/>
            <a:ext cx="6703695" cy="3248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745193"/>
            <a:ext cx="1748790" cy="272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D6DA-8A84-40C4-825B-2BB08F4E1AC5}" type="datetimeFigureOut">
              <a:rPr lang="es-CO" smtClean="0"/>
              <a:t>17/01/2024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745193"/>
            <a:ext cx="2623185" cy="272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745193"/>
            <a:ext cx="1748790" cy="272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5B31F-347C-43E1-85C1-1C0EB386F3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103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2600" rtl="0" eaLnBrk="1" latinLnBrk="0" hangingPunct="1">
        <a:lnSpc>
          <a:spcPct val="90000"/>
        </a:lnSpc>
        <a:spcBef>
          <a:spcPct val="0"/>
        </a:spcBef>
        <a:buNone/>
        <a:defRPr sz="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650" indent="-170650" algn="l" defTabSz="682600" rtl="0" eaLnBrk="1" latinLnBrk="0" hangingPunct="1">
        <a:lnSpc>
          <a:spcPct val="90000"/>
        </a:lnSpc>
        <a:spcBef>
          <a:spcPts val="747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1pPr>
      <a:lvl2pPr marL="511950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2pPr>
      <a:lvl3pPr marL="853250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3pPr>
      <a:lvl4pPr marL="1194549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4pPr>
      <a:lvl5pPr marL="1535849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5pPr>
      <a:lvl6pPr marL="1877149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6pPr>
      <a:lvl7pPr marL="2218449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7pPr>
      <a:lvl8pPr marL="2559749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8pPr>
      <a:lvl9pPr marL="2901048" indent="-170650" algn="l" defTabSz="68260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1pPr>
      <a:lvl2pPr marL="341300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2pPr>
      <a:lvl3pPr marL="682600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3pPr>
      <a:lvl4pPr marL="1023899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4pPr>
      <a:lvl5pPr marL="1365199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5pPr>
      <a:lvl6pPr marL="1706499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6pPr>
      <a:lvl7pPr marL="2047799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7pPr>
      <a:lvl8pPr marL="2389099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8pPr>
      <a:lvl9pPr marL="2730398" algn="l" defTabSz="682600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393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5046C8A1-A7D6-0B39-476E-F7E570B1C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3" y="787400"/>
            <a:ext cx="6470143" cy="3479800"/>
          </a:xfrm>
        </p:spPr>
      </p:pic>
    </p:spTree>
    <p:extLst>
      <p:ext uri="{BB962C8B-B14F-4D97-AF65-F5344CB8AC3E}">
        <p14:creationId xmlns:p14="http://schemas.microsoft.com/office/powerpoint/2010/main" val="4063226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5DC01B-93C0-38FB-2FD2-44AB44E6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853440"/>
            <a:ext cx="6819900" cy="3512820"/>
          </a:xfrm>
        </p:spPr>
        <p:txBody>
          <a:bodyPr>
            <a:normAutofit fontScale="92500" lnSpcReduction="20000"/>
          </a:bodyPr>
          <a:lstStyle/>
          <a:p>
            <a:pPr algn="ctr" rtl="0" fontAlgn="base"/>
            <a:r>
              <a:rPr lang="es-CO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ASPECTOS DESTACADOS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ctr" rtl="0" fontAlgn="base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es-C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 el 100% de los factores evaluados se presentó  disminución en los niveles de percepción.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 El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aspecto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que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mantuvo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un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margen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descenso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“</a:t>
            </a:r>
            <a:r>
              <a:rPr lang="es-C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</a:t>
            </a:r>
            <a:r>
              <a:rPr lang="es-CO" sz="1800" dirty="0"/>
              <a:t>portunidad en la entrega o envío de la información”. </a:t>
            </a:r>
          </a:p>
          <a:p>
            <a:pPr algn="just" fontAlgn="base"/>
            <a:endParaRPr lang="es-CO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fontAlgn="base"/>
            <a:r>
              <a:rPr lang="es-C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 </a:t>
            </a:r>
            <a:r>
              <a:rPr lang="es-CO" sz="1800" dirty="0">
                <a:solidFill>
                  <a:srgbClr val="000000"/>
                </a:solidFill>
                <a:latin typeface="Calibri" panose="020F0502020204030204" pitchFamily="34" charset="0"/>
              </a:rPr>
              <a:t>factores como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​”</a:t>
            </a:r>
            <a:r>
              <a:rPr lang="es-CO" sz="1800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es-CO" sz="1800" dirty="0"/>
              <a:t>alidad de la atención del personal de la ESU” y “Oportunidad en el pago de las obligaciones, de acuerdo con las condiciones pactadas”, se presentó un descenso en la percepción, lo que representa una oportunidad de mejora para la entidad.</a:t>
            </a:r>
          </a:p>
          <a:p>
            <a:pPr algn="just" fontAlgn="base"/>
            <a:endParaRPr lang="es-CO" sz="1800" dirty="0"/>
          </a:p>
          <a:p>
            <a:pPr algn="just" fontAlgn="base"/>
            <a:r>
              <a:rPr lang="es-CO" sz="1800" dirty="0"/>
              <a:t>Pese a que reflejó un descenso en la percepción, el grado de satisfacción con la atención y el servicio prestado por la ESU, se mantuvo en un nivel alto, correspondiente al 91%.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es-CO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775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4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3116E91E-0617-493A-D66A-655D05EADA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34193" y="1690375"/>
            <a:ext cx="6704013" cy="1601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b="1" dirty="0"/>
              <a:t>ENCUESTA DE SATISFACCIÓN </a:t>
            </a:r>
          </a:p>
          <a:p>
            <a:pPr algn="ctr"/>
            <a:r>
              <a:rPr lang="es-ES" sz="3200" b="1" dirty="0"/>
              <a:t>PROVEEDORES 2023</a:t>
            </a:r>
          </a:p>
          <a:p>
            <a:pPr algn="ctr"/>
            <a:endParaRPr lang="es-CO" sz="32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EE85F0-86B8-6099-1548-37CAF0C7A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9650" y="2804158"/>
            <a:ext cx="5753100" cy="6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02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5E294-3FBF-5899-7E73-3A7F4B19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752" y="1353116"/>
            <a:ext cx="6703695" cy="6438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GENERALIDADES</a:t>
            </a:r>
            <a:r>
              <a:rPr lang="es-E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es-E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s-CO" sz="40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181676-BF65-1849-AD3A-F9D78617D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8445" y="1848823"/>
            <a:ext cx="6076235" cy="1869737"/>
          </a:xfrm>
        </p:spPr>
        <p:txBody>
          <a:bodyPr>
            <a:normAutofit fontScale="32500" lnSpcReduction="20000"/>
          </a:bodyPr>
          <a:lstStyle/>
          <a:p>
            <a:pPr algn="l" rtl="0" fontAlgn="base"/>
            <a:r>
              <a:rPr lang="es-CO" sz="4300" b="1" i="0" u="none" strike="noStrike" dirty="0">
                <a:solidFill>
                  <a:srgbClr val="000000"/>
                </a:solidFill>
                <a:effectLst/>
                <a:latin typeface="+mj-lt"/>
              </a:rPr>
              <a:t>Fecha de elaboración:</a:t>
            </a:r>
            <a:r>
              <a:rPr lang="es-CO" sz="4300" b="0" i="0" u="none" strike="noStrike" dirty="0">
                <a:solidFill>
                  <a:srgbClr val="000000"/>
                </a:solidFill>
                <a:effectLst/>
                <a:latin typeface="+mj-lt"/>
              </a:rPr>
              <a:t> 		27 de diciembre de 2023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/>
            <a:r>
              <a:rPr lang="es-CO" sz="4300" b="1" i="0" u="none" strike="noStrike" dirty="0">
                <a:solidFill>
                  <a:srgbClr val="000000"/>
                </a:solidFill>
                <a:effectLst/>
                <a:latin typeface="+mj-lt"/>
              </a:rPr>
              <a:t>Periodo evaluado:</a:t>
            </a:r>
            <a:r>
              <a:rPr lang="es-CO" sz="4300" b="1" dirty="0">
                <a:solidFill>
                  <a:srgbClr val="000000"/>
                </a:solidFill>
                <a:latin typeface="+mj-lt"/>
              </a:rPr>
              <a:t>			</a:t>
            </a:r>
            <a:r>
              <a:rPr lang="es-CO" sz="4300" b="0" i="0" u="none" strike="noStrike" dirty="0">
                <a:solidFill>
                  <a:srgbClr val="000000"/>
                </a:solidFill>
                <a:effectLst/>
                <a:latin typeface="+mj-lt"/>
              </a:rPr>
              <a:t>1 de enero de 2023 a 31 diciembre de 2023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/>
            <a:r>
              <a:rPr lang="es-CO" sz="4300" b="1" i="0" u="none" strike="noStrike" dirty="0">
                <a:solidFill>
                  <a:srgbClr val="000000"/>
                </a:solidFill>
                <a:effectLst/>
                <a:latin typeface="+mj-lt"/>
              </a:rPr>
              <a:t>Fecha de aplicación: 		</a:t>
            </a:r>
            <a:r>
              <a:rPr lang="es-CO" sz="4300" dirty="0">
                <a:solidFill>
                  <a:srgbClr val="000000"/>
                </a:solidFill>
                <a:latin typeface="+mj-lt"/>
              </a:rPr>
              <a:t>27 de noviembre </a:t>
            </a:r>
            <a:r>
              <a:rPr lang="es-CO" sz="4300" i="0" u="none" strike="noStrike" dirty="0">
                <a:solidFill>
                  <a:srgbClr val="000000"/>
                </a:solidFill>
                <a:effectLst/>
                <a:latin typeface="+mj-lt"/>
              </a:rPr>
              <a:t> al 27 de diciembre 2023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/>
            <a:r>
              <a:rPr lang="es-CO" sz="4300" b="1" i="0" u="none" strike="noStrike" dirty="0">
                <a:solidFill>
                  <a:srgbClr val="000000"/>
                </a:solidFill>
                <a:effectLst/>
                <a:latin typeface="+mj-lt"/>
              </a:rPr>
              <a:t>Tamaño de la población: 		</a:t>
            </a:r>
            <a:r>
              <a:rPr lang="es-CO" sz="4300" b="0" i="0" u="none" strike="noStrike" dirty="0">
                <a:solidFill>
                  <a:srgbClr val="000000"/>
                </a:solidFill>
                <a:effectLst/>
                <a:latin typeface="+mj-lt"/>
              </a:rPr>
              <a:t>43</a:t>
            </a:r>
            <a:endParaRPr lang="en-US" sz="43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es-CO" sz="4300" b="1" i="0" u="none" strike="noStrike" dirty="0">
                <a:solidFill>
                  <a:srgbClr val="000000"/>
                </a:solidFill>
                <a:effectLst/>
                <a:latin typeface="+mj-lt"/>
              </a:rPr>
              <a:t>Tamaño de muestra: 		</a:t>
            </a:r>
            <a:r>
              <a:rPr lang="es-CO" sz="4300" i="0" u="none" strike="noStrike" dirty="0">
                <a:solidFill>
                  <a:srgbClr val="000000"/>
                </a:solidFill>
                <a:effectLst/>
                <a:latin typeface="+mj-lt"/>
              </a:rPr>
              <a:t>34</a:t>
            </a:r>
            <a:endParaRPr lang="en-US" sz="430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es-CO" sz="4300" b="1" i="0" u="none" strike="noStrike" dirty="0">
                <a:solidFill>
                  <a:srgbClr val="000000"/>
                </a:solidFill>
                <a:effectLst/>
                <a:latin typeface="+mj-lt"/>
              </a:rPr>
              <a:t>Medios:</a:t>
            </a:r>
            <a:r>
              <a:rPr lang="es-CO" sz="4300" b="0" i="0" u="none" strike="noStrike" dirty="0">
                <a:solidFill>
                  <a:srgbClr val="000000"/>
                </a:solidFill>
                <a:effectLst/>
                <a:latin typeface="+mj-lt"/>
              </a:rPr>
              <a:t> 				Encuesta electrónica</a:t>
            </a:r>
            <a:r>
              <a:rPr lang="en-US" sz="43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/>
            <a:r>
              <a:rPr lang="es-CO" sz="4300" b="1" i="0" u="none" strike="noStrike" dirty="0">
                <a:solidFill>
                  <a:srgbClr val="000000"/>
                </a:solidFill>
                <a:effectLst/>
                <a:latin typeface="+mj-lt"/>
              </a:rPr>
              <a:t>Realizó la Encuesta: 		</a:t>
            </a:r>
            <a:r>
              <a:rPr lang="es-CO" sz="4300" b="0" i="0" u="none" strike="noStrike" dirty="0">
                <a:solidFill>
                  <a:srgbClr val="000000"/>
                </a:solidFill>
                <a:effectLst/>
                <a:latin typeface="+mj-lt"/>
              </a:rPr>
              <a:t>Oficina Estratégica </a:t>
            </a:r>
            <a:endParaRPr lang="en-US" sz="43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es-CO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A7B7E63-5F86-6880-BE6D-AF4D242F7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451751"/>
            <a:ext cx="5067300" cy="5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46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DE68D37-80E2-BB91-3D4A-45987AD6E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798" y="1082040"/>
            <a:ext cx="6703695" cy="1120775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800" b="1" dirty="0"/>
            </a:br>
            <a:br>
              <a:rPr lang="es-ES" sz="4800" b="1" dirty="0"/>
            </a:br>
            <a:br>
              <a:rPr lang="es-ES" sz="4800" b="1" dirty="0"/>
            </a:br>
            <a:r>
              <a:rPr lang="es-ES" sz="3100" b="1" dirty="0">
                <a:latin typeface="+mn-lt"/>
              </a:rPr>
              <a:t>FACTORES EVALUADOS</a:t>
            </a:r>
            <a:br>
              <a:rPr lang="es-CO" sz="4800" b="1" dirty="0"/>
            </a:br>
            <a:endParaRPr lang="es-CO" dirty="0"/>
          </a:p>
        </p:txBody>
      </p:sp>
      <p:sp>
        <p:nvSpPr>
          <p:cNvPr id="6" name="3 Rectángulo">
            <a:extLst>
              <a:ext uri="{FF2B5EF4-FFF2-40B4-BE49-F238E27FC236}">
                <a16:creationId xmlns:a16="http://schemas.microsoft.com/office/drawing/2014/main" id="{28159801-E9B9-B091-4473-C589B7B4B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907" y="2077085"/>
            <a:ext cx="6704013" cy="1120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CO" sz="1600" dirty="0">
                <a:latin typeface="+mn-lt"/>
              </a:rPr>
              <a:t>Claridad en la informaci</a:t>
            </a:r>
            <a:r>
              <a:rPr lang="es-CO" sz="1600" dirty="0"/>
              <a:t>ón suministrada al momento de la contratación.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CO" sz="1600" dirty="0">
                <a:latin typeface="+mn-lt"/>
              </a:rPr>
              <a:t>Oportunidad en la entrega o envío de la información.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CO" sz="1600" dirty="0"/>
              <a:t>Calidad de la atención del personal de la ESU.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CO" sz="1600" dirty="0">
                <a:latin typeface="+mn-lt"/>
              </a:rPr>
              <a:t>Oportunidad en el pago de las obligaciones, de acuerdo con las condiciones pa</a:t>
            </a:r>
            <a:r>
              <a:rPr lang="es-CO" sz="1600" dirty="0"/>
              <a:t>ctadas.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CO" sz="1600" dirty="0">
                <a:latin typeface="+mn-lt"/>
              </a:rPr>
              <a:t>En general, ¿cuál es su grado de satisfacción con la atención y el servicio prestado por la ESU?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s-CO" sz="1600" dirty="0">
              <a:latin typeface="+mn-lt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65448A0-EC39-4A2C-8815-53467ED10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845" y="1854368"/>
            <a:ext cx="28956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1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AF689579-38EF-5207-7EE7-EF69FB70C2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74" y="853440"/>
            <a:ext cx="5954946" cy="3735979"/>
          </a:xfrm>
        </p:spPr>
      </p:pic>
    </p:spTree>
    <p:extLst>
      <p:ext uri="{BB962C8B-B14F-4D97-AF65-F5344CB8AC3E}">
        <p14:creationId xmlns:p14="http://schemas.microsoft.com/office/powerpoint/2010/main" val="241292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">
            <a:extLst>
              <a:ext uri="{FF2B5EF4-FFF2-40B4-BE49-F238E27FC236}">
                <a16:creationId xmlns:a16="http://schemas.microsoft.com/office/drawing/2014/main" id="{85C70D91-F1F8-BAE2-0AA5-CD38FA2D4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57" y="815340"/>
            <a:ext cx="5917123" cy="3718560"/>
          </a:xfrm>
        </p:spPr>
      </p:pic>
    </p:spTree>
    <p:extLst>
      <p:ext uri="{BB962C8B-B14F-4D97-AF65-F5344CB8AC3E}">
        <p14:creationId xmlns:p14="http://schemas.microsoft.com/office/powerpoint/2010/main" val="155423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">
            <a:extLst>
              <a:ext uri="{FF2B5EF4-FFF2-40B4-BE49-F238E27FC236}">
                <a16:creationId xmlns:a16="http://schemas.microsoft.com/office/drawing/2014/main" id="{35099251-3809-5C94-B149-CDE001EBC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67" y="746760"/>
            <a:ext cx="5981668" cy="3756660"/>
          </a:xfrm>
        </p:spPr>
      </p:pic>
    </p:spTree>
    <p:extLst>
      <p:ext uri="{BB962C8B-B14F-4D97-AF65-F5344CB8AC3E}">
        <p14:creationId xmlns:p14="http://schemas.microsoft.com/office/powerpoint/2010/main" val="161333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Gráfico&#10;&#10;Descripción generada automáticamente con confianza media">
            <a:extLst>
              <a:ext uri="{FF2B5EF4-FFF2-40B4-BE49-F238E27FC236}">
                <a16:creationId xmlns:a16="http://schemas.microsoft.com/office/drawing/2014/main" id="{6DE62972-5E7D-B16D-33AD-4EA1A3FED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" y="777240"/>
            <a:ext cx="5891236" cy="3764280"/>
          </a:xfrm>
        </p:spPr>
      </p:pic>
    </p:spTree>
    <p:extLst>
      <p:ext uri="{BB962C8B-B14F-4D97-AF65-F5344CB8AC3E}">
        <p14:creationId xmlns:p14="http://schemas.microsoft.com/office/powerpoint/2010/main" val="327217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Gráfico&#10;&#10;Descripción generada automáticamente">
            <a:extLst>
              <a:ext uri="{FF2B5EF4-FFF2-40B4-BE49-F238E27FC236}">
                <a16:creationId xmlns:a16="http://schemas.microsoft.com/office/drawing/2014/main" id="{DD547F74-460B-DB8C-4389-E262886C1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85" y="762000"/>
            <a:ext cx="5942335" cy="3784349"/>
          </a:xfrm>
        </p:spPr>
      </p:pic>
    </p:spTree>
    <p:extLst>
      <p:ext uri="{BB962C8B-B14F-4D97-AF65-F5344CB8AC3E}">
        <p14:creationId xmlns:p14="http://schemas.microsoft.com/office/powerpoint/2010/main" val="353490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1499</TotalTime>
  <Words>286</Words>
  <Application>Microsoft Office PowerPoint</Application>
  <PresentationFormat>Personalizado</PresentationFormat>
  <Paragraphs>23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GENERALIDADES​ </vt:lpstr>
      <vt:lpstr>   FACTORES EVALUADOS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murillo cardona</dc:creator>
  <cp:lastModifiedBy>Carlos Octavio</cp:lastModifiedBy>
  <cp:revision>12</cp:revision>
  <dcterms:created xsi:type="dcterms:W3CDTF">2022-02-28T19:46:45Z</dcterms:created>
  <dcterms:modified xsi:type="dcterms:W3CDTF">2024-01-17T16:56:14Z</dcterms:modified>
</cp:coreProperties>
</file>