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70" r:id="rId3"/>
    <p:sldId id="269" r:id="rId4"/>
    <p:sldId id="268" r:id="rId5"/>
    <p:sldId id="267" r:id="rId6"/>
    <p:sldId id="266" r:id="rId7"/>
    <p:sldId id="265" r:id="rId8"/>
    <p:sldId id="264" r:id="rId9"/>
    <p:sldId id="263" r:id="rId10"/>
    <p:sldId id="262" r:id="rId11"/>
    <p:sldId id="271" r:id="rId12"/>
    <p:sldId id="258" r:id="rId13"/>
  </p:sldIdLst>
  <p:sldSz cx="7772400" cy="5119688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BFB4"/>
    <a:srgbClr val="064A75"/>
    <a:srgbClr val="179AD4"/>
    <a:srgbClr val="00A0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116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los Octavio" userId="40663f14-d80a-4c0c-9e83-e83456b6e0bb" providerId="ADAL" clId="{4BC61D81-791E-46C0-A8F2-6977746FA10A}"/>
    <pc:docChg chg="custSel modSld">
      <pc:chgData name="Carlos Octavio" userId="40663f14-d80a-4c0c-9e83-e83456b6e0bb" providerId="ADAL" clId="{4BC61D81-791E-46C0-A8F2-6977746FA10A}" dt="2024-01-17T16:56:10.429" v="20" actId="313"/>
      <pc:docMkLst>
        <pc:docMk/>
      </pc:docMkLst>
      <pc:sldChg chg="modSp mod">
        <pc:chgData name="Carlos Octavio" userId="40663f14-d80a-4c0c-9e83-e83456b6e0bb" providerId="ADAL" clId="{4BC61D81-791E-46C0-A8F2-6977746FA10A}" dt="2024-01-16T19:02:26.452" v="6" actId="113"/>
        <pc:sldMkLst>
          <pc:docMk/>
          <pc:sldMk cId="955464749" sldId="269"/>
        </pc:sldMkLst>
        <pc:spChg chg="mod">
          <ac:chgData name="Carlos Octavio" userId="40663f14-d80a-4c0c-9e83-e83456b6e0bb" providerId="ADAL" clId="{4BC61D81-791E-46C0-A8F2-6977746FA10A}" dt="2024-01-16T19:02:26.452" v="6" actId="113"/>
          <ac:spMkLst>
            <pc:docMk/>
            <pc:sldMk cId="955464749" sldId="269"/>
            <ac:spMk id="3" creationId="{CC181676-BF65-1849-AD3A-F9D78617DAE3}"/>
          </ac:spMkLst>
        </pc:spChg>
      </pc:sldChg>
      <pc:sldChg chg="modSp mod">
        <pc:chgData name="Carlos Octavio" userId="40663f14-d80a-4c0c-9e83-e83456b6e0bb" providerId="ADAL" clId="{4BC61D81-791E-46C0-A8F2-6977746FA10A}" dt="2024-01-17T16:56:10.429" v="20" actId="313"/>
        <pc:sldMkLst>
          <pc:docMk/>
          <pc:sldMk cId="1017752923" sldId="271"/>
        </pc:sldMkLst>
        <pc:spChg chg="mod">
          <ac:chgData name="Carlos Octavio" userId="40663f14-d80a-4c0c-9e83-e83456b6e0bb" providerId="ADAL" clId="{4BC61D81-791E-46C0-A8F2-6977746FA10A}" dt="2024-01-17T16:56:10.429" v="20" actId="313"/>
          <ac:spMkLst>
            <pc:docMk/>
            <pc:sldMk cId="1017752923" sldId="271"/>
            <ac:spMk id="3" creationId="{6F5DC01B-93C0-38FB-2FD2-44AB44E6CFE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837875"/>
            <a:ext cx="6606540" cy="1782410"/>
          </a:xfrm>
        </p:spPr>
        <p:txBody>
          <a:bodyPr anchor="b"/>
          <a:lstStyle>
            <a:lvl1pPr algn="ctr">
              <a:defRPr sz="447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2689022"/>
            <a:ext cx="5829300" cy="1236072"/>
          </a:xfrm>
        </p:spPr>
        <p:txBody>
          <a:bodyPr/>
          <a:lstStyle>
            <a:lvl1pPr marL="0" indent="0" algn="ctr">
              <a:buNone/>
              <a:defRPr sz="1792"/>
            </a:lvl1pPr>
            <a:lvl2pPr marL="341300" indent="0" algn="ctr">
              <a:buNone/>
              <a:defRPr sz="1493"/>
            </a:lvl2pPr>
            <a:lvl3pPr marL="682600" indent="0" algn="ctr">
              <a:buNone/>
              <a:defRPr sz="1344"/>
            </a:lvl3pPr>
            <a:lvl4pPr marL="1023899" indent="0" algn="ctr">
              <a:buNone/>
              <a:defRPr sz="1194"/>
            </a:lvl4pPr>
            <a:lvl5pPr marL="1365199" indent="0" algn="ctr">
              <a:buNone/>
              <a:defRPr sz="1194"/>
            </a:lvl5pPr>
            <a:lvl6pPr marL="1706499" indent="0" algn="ctr">
              <a:buNone/>
              <a:defRPr sz="1194"/>
            </a:lvl6pPr>
            <a:lvl7pPr marL="2047799" indent="0" algn="ctr">
              <a:buNone/>
              <a:defRPr sz="1194"/>
            </a:lvl7pPr>
            <a:lvl8pPr marL="2389099" indent="0" algn="ctr">
              <a:buNone/>
              <a:defRPr sz="1194"/>
            </a:lvl8pPr>
            <a:lvl9pPr marL="2730398" indent="0" algn="ctr">
              <a:buNone/>
              <a:defRPr sz="1194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6D6DA-8A84-40C4-825B-2BB08F4E1AC5}" type="datetimeFigureOut">
              <a:rPr lang="es-CO" smtClean="0"/>
              <a:t>17/01/2024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5B31F-347C-43E1-85C1-1C0EB386F31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9619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6D6DA-8A84-40C4-825B-2BB08F4E1AC5}" type="datetimeFigureOut">
              <a:rPr lang="es-CO" smtClean="0"/>
              <a:t>17/01/2024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5B31F-347C-43E1-85C1-1C0EB386F31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70622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272576"/>
            <a:ext cx="1675924" cy="4338699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272576"/>
            <a:ext cx="4930616" cy="4338699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6D6DA-8A84-40C4-825B-2BB08F4E1AC5}" type="datetimeFigureOut">
              <a:rPr lang="es-CO" smtClean="0"/>
              <a:t>17/01/2024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5B31F-347C-43E1-85C1-1C0EB386F31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2857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6D6DA-8A84-40C4-825B-2BB08F4E1AC5}" type="datetimeFigureOut">
              <a:rPr lang="es-CO" smtClean="0"/>
              <a:t>17/01/2024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5B31F-347C-43E1-85C1-1C0EB386F31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08979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1276368"/>
            <a:ext cx="6703695" cy="2129648"/>
          </a:xfrm>
        </p:spPr>
        <p:txBody>
          <a:bodyPr anchor="b"/>
          <a:lstStyle>
            <a:lvl1pPr>
              <a:defRPr sz="447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3426163"/>
            <a:ext cx="6703695" cy="1119931"/>
          </a:xfrm>
        </p:spPr>
        <p:txBody>
          <a:bodyPr/>
          <a:lstStyle>
            <a:lvl1pPr marL="0" indent="0">
              <a:buNone/>
              <a:defRPr sz="1792">
                <a:solidFill>
                  <a:schemeClr val="tx1"/>
                </a:solidFill>
              </a:defRPr>
            </a:lvl1pPr>
            <a:lvl2pPr marL="341300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2pPr>
            <a:lvl3pPr marL="682600" indent="0">
              <a:buNone/>
              <a:defRPr sz="1344">
                <a:solidFill>
                  <a:schemeClr val="tx1">
                    <a:tint val="75000"/>
                  </a:schemeClr>
                </a:solidFill>
              </a:defRPr>
            </a:lvl3pPr>
            <a:lvl4pPr marL="1023899" indent="0">
              <a:buNone/>
              <a:defRPr sz="1194">
                <a:solidFill>
                  <a:schemeClr val="tx1">
                    <a:tint val="75000"/>
                  </a:schemeClr>
                </a:solidFill>
              </a:defRPr>
            </a:lvl4pPr>
            <a:lvl5pPr marL="1365199" indent="0">
              <a:buNone/>
              <a:defRPr sz="1194">
                <a:solidFill>
                  <a:schemeClr val="tx1">
                    <a:tint val="75000"/>
                  </a:schemeClr>
                </a:solidFill>
              </a:defRPr>
            </a:lvl5pPr>
            <a:lvl6pPr marL="1706499" indent="0">
              <a:buNone/>
              <a:defRPr sz="1194">
                <a:solidFill>
                  <a:schemeClr val="tx1">
                    <a:tint val="75000"/>
                  </a:schemeClr>
                </a:solidFill>
              </a:defRPr>
            </a:lvl6pPr>
            <a:lvl7pPr marL="2047799" indent="0">
              <a:buNone/>
              <a:defRPr sz="1194">
                <a:solidFill>
                  <a:schemeClr val="tx1">
                    <a:tint val="75000"/>
                  </a:schemeClr>
                </a:solidFill>
              </a:defRPr>
            </a:lvl7pPr>
            <a:lvl8pPr marL="2389099" indent="0">
              <a:buNone/>
              <a:defRPr sz="1194">
                <a:solidFill>
                  <a:schemeClr val="tx1">
                    <a:tint val="75000"/>
                  </a:schemeClr>
                </a:solidFill>
              </a:defRPr>
            </a:lvl8pPr>
            <a:lvl9pPr marL="2730398" indent="0">
              <a:buNone/>
              <a:defRPr sz="11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6D6DA-8A84-40C4-825B-2BB08F4E1AC5}" type="datetimeFigureOut">
              <a:rPr lang="es-CO" smtClean="0"/>
              <a:t>17/01/2024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5B31F-347C-43E1-85C1-1C0EB386F31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08171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1362880"/>
            <a:ext cx="3303270" cy="3248395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1362880"/>
            <a:ext cx="3303270" cy="3248395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6D6DA-8A84-40C4-825B-2BB08F4E1AC5}" type="datetimeFigureOut">
              <a:rPr lang="es-CO" smtClean="0"/>
              <a:t>17/01/2024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5B31F-347C-43E1-85C1-1C0EB386F31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43380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272577"/>
            <a:ext cx="6703695" cy="98957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1255035"/>
            <a:ext cx="3288089" cy="615073"/>
          </a:xfrm>
        </p:spPr>
        <p:txBody>
          <a:bodyPr anchor="b"/>
          <a:lstStyle>
            <a:lvl1pPr marL="0" indent="0">
              <a:buNone/>
              <a:defRPr sz="1792" b="1"/>
            </a:lvl1pPr>
            <a:lvl2pPr marL="341300" indent="0">
              <a:buNone/>
              <a:defRPr sz="1493" b="1"/>
            </a:lvl2pPr>
            <a:lvl3pPr marL="682600" indent="0">
              <a:buNone/>
              <a:defRPr sz="1344" b="1"/>
            </a:lvl3pPr>
            <a:lvl4pPr marL="1023899" indent="0">
              <a:buNone/>
              <a:defRPr sz="1194" b="1"/>
            </a:lvl4pPr>
            <a:lvl5pPr marL="1365199" indent="0">
              <a:buNone/>
              <a:defRPr sz="1194" b="1"/>
            </a:lvl5pPr>
            <a:lvl6pPr marL="1706499" indent="0">
              <a:buNone/>
              <a:defRPr sz="1194" b="1"/>
            </a:lvl6pPr>
            <a:lvl7pPr marL="2047799" indent="0">
              <a:buNone/>
              <a:defRPr sz="1194" b="1"/>
            </a:lvl7pPr>
            <a:lvl8pPr marL="2389099" indent="0">
              <a:buNone/>
              <a:defRPr sz="1194" b="1"/>
            </a:lvl8pPr>
            <a:lvl9pPr marL="2730398" indent="0">
              <a:buNone/>
              <a:defRPr sz="1194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1870108"/>
            <a:ext cx="3288089" cy="275064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1255035"/>
            <a:ext cx="3304282" cy="615073"/>
          </a:xfrm>
        </p:spPr>
        <p:txBody>
          <a:bodyPr anchor="b"/>
          <a:lstStyle>
            <a:lvl1pPr marL="0" indent="0">
              <a:buNone/>
              <a:defRPr sz="1792" b="1"/>
            </a:lvl1pPr>
            <a:lvl2pPr marL="341300" indent="0">
              <a:buNone/>
              <a:defRPr sz="1493" b="1"/>
            </a:lvl2pPr>
            <a:lvl3pPr marL="682600" indent="0">
              <a:buNone/>
              <a:defRPr sz="1344" b="1"/>
            </a:lvl3pPr>
            <a:lvl4pPr marL="1023899" indent="0">
              <a:buNone/>
              <a:defRPr sz="1194" b="1"/>
            </a:lvl4pPr>
            <a:lvl5pPr marL="1365199" indent="0">
              <a:buNone/>
              <a:defRPr sz="1194" b="1"/>
            </a:lvl5pPr>
            <a:lvl6pPr marL="1706499" indent="0">
              <a:buNone/>
              <a:defRPr sz="1194" b="1"/>
            </a:lvl6pPr>
            <a:lvl7pPr marL="2047799" indent="0">
              <a:buNone/>
              <a:defRPr sz="1194" b="1"/>
            </a:lvl7pPr>
            <a:lvl8pPr marL="2389099" indent="0">
              <a:buNone/>
              <a:defRPr sz="1194" b="1"/>
            </a:lvl8pPr>
            <a:lvl9pPr marL="2730398" indent="0">
              <a:buNone/>
              <a:defRPr sz="1194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1870108"/>
            <a:ext cx="3304282" cy="275064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6D6DA-8A84-40C4-825B-2BB08F4E1AC5}" type="datetimeFigureOut">
              <a:rPr lang="es-CO" smtClean="0"/>
              <a:t>17/01/2024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5B31F-347C-43E1-85C1-1C0EB386F31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22690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6D6DA-8A84-40C4-825B-2BB08F4E1AC5}" type="datetimeFigureOut">
              <a:rPr lang="es-CO" smtClean="0"/>
              <a:t>17/01/2024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5B31F-347C-43E1-85C1-1C0EB386F31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98705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6D6DA-8A84-40C4-825B-2BB08F4E1AC5}" type="datetimeFigureOut">
              <a:rPr lang="es-CO" smtClean="0"/>
              <a:t>17/01/2024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5B31F-347C-43E1-85C1-1C0EB386F31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15785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341312"/>
            <a:ext cx="2506801" cy="1194594"/>
          </a:xfrm>
        </p:spPr>
        <p:txBody>
          <a:bodyPr anchor="b"/>
          <a:lstStyle>
            <a:lvl1pPr>
              <a:defRPr sz="238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737141"/>
            <a:ext cx="3934778" cy="3638297"/>
          </a:xfrm>
        </p:spPr>
        <p:txBody>
          <a:bodyPr/>
          <a:lstStyle>
            <a:lvl1pPr>
              <a:defRPr sz="2389"/>
            </a:lvl1pPr>
            <a:lvl2pPr>
              <a:defRPr sz="2090"/>
            </a:lvl2pPr>
            <a:lvl3pPr>
              <a:defRPr sz="1792"/>
            </a:lvl3pPr>
            <a:lvl4pPr>
              <a:defRPr sz="1493"/>
            </a:lvl4pPr>
            <a:lvl5pPr>
              <a:defRPr sz="1493"/>
            </a:lvl5pPr>
            <a:lvl6pPr>
              <a:defRPr sz="1493"/>
            </a:lvl6pPr>
            <a:lvl7pPr>
              <a:defRPr sz="1493"/>
            </a:lvl7pPr>
            <a:lvl8pPr>
              <a:defRPr sz="1493"/>
            </a:lvl8pPr>
            <a:lvl9pPr>
              <a:defRPr sz="1493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1535906"/>
            <a:ext cx="2506801" cy="2845457"/>
          </a:xfrm>
        </p:spPr>
        <p:txBody>
          <a:bodyPr/>
          <a:lstStyle>
            <a:lvl1pPr marL="0" indent="0">
              <a:buNone/>
              <a:defRPr sz="1194"/>
            </a:lvl1pPr>
            <a:lvl2pPr marL="341300" indent="0">
              <a:buNone/>
              <a:defRPr sz="1045"/>
            </a:lvl2pPr>
            <a:lvl3pPr marL="682600" indent="0">
              <a:buNone/>
              <a:defRPr sz="896"/>
            </a:lvl3pPr>
            <a:lvl4pPr marL="1023899" indent="0">
              <a:buNone/>
              <a:defRPr sz="747"/>
            </a:lvl4pPr>
            <a:lvl5pPr marL="1365199" indent="0">
              <a:buNone/>
              <a:defRPr sz="747"/>
            </a:lvl5pPr>
            <a:lvl6pPr marL="1706499" indent="0">
              <a:buNone/>
              <a:defRPr sz="747"/>
            </a:lvl6pPr>
            <a:lvl7pPr marL="2047799" indent="0">
              <a:buNone/>
              <a:defRPr sz="747"/>
            </a:lvl7pPr>
            <a:lvl8pPr marL="2389099" indent="0">
              <a:buNone/>
              <a:defRPr sz="747"/>
            </a:lvl8pPr>
            <a:lvl9pPr marL="2730398" indent="0">
              <a:buNone/>
              <a:defRPr sz="747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6D6DA-8A84-40C4-825B-2BB08F4E1AC5}" type="datetimeFigureOut">
              <a:rPr lang="es-CO" smtClean="0"/>
              <a:t>17/01/2024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5B31F-347C-43E1-85C1-1C0EB386F31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48555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341312"/>
            <a:ext cx="2506801" cy="1194594"/>
          </a:xfrm>
        </p:spPr>
        <p:txBody>
          <a:bodyPr anchor="b"/>
          <a:lstStyle>
            <a:lvl1pPr>
              <a:defRPr sz="238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737141"/>
            <a:ext cx="3934778" cy="3638297"/>
          </a:xfrm>
        </p:spPr>
        <p:txBody>
          <a:bodyPr anchor="t"/>
          <a:lstStyle>
            <a:lvl1pPr marL="0" indent="0">
              <a:buNone/>
              <a:defRPr sz="2389"/>
            </a:lvl1pPr>
            <a:lvl2pPr marL="341300" indent="0">
              <a:buNone/>
              <a:defRPr sz="2090"/>
            </a:lvl2pPr>
            <a:lvl3pPr marL="682600" indent="0">
              <a:buNone/>
              <a:defRPr sz="1792"/>
            </a:lvl3pPr>
            <a:lvl4pPr marL="1023899" indent="0">
              <a:buNone/>
              <a:defRPr sz="1493"/>
            </a:lvl4pPr>
            <a:lvl5pPr marL="1365199" indent="0">
              <a:buNone/>
              <a:defRPr sz="1493"/>
            </a:lvl5pPr>
            <a:lvl6pPr marL="1706499" indent="0">
              <a:buNone/>
              <a:defRPr sz="1493"/>
            </a:lvl6pPr>
            <a:lvl7pPr marL="2047799" indent="0">
              <a:buNone/>
              <a:defRPr sz="1493"/>
            </a:lvl7pPr>
            <a:lvl8pPr marL="2389099" indent="0">
              <a:buNone/>
              <a:defRPr sz="1493"/>
            </a:lvl8pPr>
            <a:lvl9pPr marL="2730398" indent="0">
              <a:buNone/>
              <a:defRPr sz="1493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1535906"/>
            <a:ext cx="2506801" cy="2845457"/>
          </a:xfrm>
        </p:spPr>
        <p:txBody>
          <a:bodyPr/>
          <a:lstStyle>
            <a:lvl1pPr marL="0" indent="0">
              <a:buNone/>
              <a:defRPr sz="1194"/>
            </a:lvl1pPr>
            <a:lvl2pPr marL="341300" indent="0">
              <a:buNone/>
              <a:defRPr sz="1045"/>
            </a:lvl2pPr>
            <a:lvl3pPr marL="682600" indent="0">
              <a:buNone/>
              <a:defRPr sz="896"/>
            </a:lvl3pPr>
            <a:lvl4pPr marL="1023899" indent="0">
              <a:buNone/>
              <a:defRPr sz="747"/>
            </a:lvl4pPr>
            <a:lvl5pPr marL="1365199" indent="0">
              <a:buNone/>
              <a:defRPr sz="747"/>
            </a:lvl5pPr>
            <a:lvl6pPr marL="1706499" indent="0">
              <a:buNone/>
              <a:defRPr sz="747"/>
            </a:lvl6pPr>
            <a:lvl7pPr marL="2047799" indent="0">
              <a:buNone/>
              <a:defRPr sz="747"/>
            </a:lvl7pPr>
            <a:lvl8pPr marL="2389099" indent="0">
              <a:buNone/>
              <a:defRPr sz="747"/>
            </a:lvl8pPr>
            <a:lvl9pPr marL="2730398" indent="0">
              <a:buNone/>
              <a:defRPr sz="747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6D6DA-8A84-40C4-825B-2BB08F4E1AC5}" type="datetimeFigureOut">
              <a:rPr lang="es-CO" smtClean="0"/>
              <a:t>17/01/2024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5B31F-347C-43E1-85C1-1C0EB386F31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7916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272577"/>
            <a:ext cx="6703695" cy="989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1362880"/>
            <a:ext cx="6703695" cy="32483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4745193"/>
            <a:ext cx="1748790" cy="2725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36D6DA-8A84-40C4-825B-2BB08F4E1AC5}" type="datetimeFigureOut">
              <a:rPr lang="es-CO" smtClean="0"/>
              <a:t>17/01/2024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4745193"/>
            <a:ext cx="2623185" cy="2725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4745193"/>
            <a:ext cx="1748790" cy="2725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A5B31F-347C-43E1-85C1-1C0EB386F31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51039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682600" rtl="0" eaLnBrk="1" latinLnBrk="0" hangingPunct="1">
        <a:lnSpc>
          <a:spcPct val="90000"/>
        </a:lnSpc>
        <a:spcBef>
          <a:spcPct val="0"/>
        </a:spcBef>
        <a:buNone/>
        <a:defRPr sz="328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0650" indent="-170650" algn="l" defTabSz="682600" rtl="0" eaLnBrk="1" latinLnBrk="0" hangingPunct="1">
        <a:lnSpc>
          <a:spcPct val="90000"/>
        </a:lnSpc>
        <a:spcBef>
          <a:spcPts val="747"/>
        </a:spcBef>
        <a:buFont typeface="Arial" panose="020B0604020202020204" pitchFamily="34" charset="0"/>
        <a:buChar char="•"/>
        <a:defRPr sz="2090" kern="1200">
          <a:solidFill>
            <a:schemeClr val="tx1"/>
          </a:solidFill>
          <a:latin typeface="+mn-lt"/>
          <a:ea typeface="+mn-ea"/>
          <a:cs typeface="+mn-cs"/>
        </a:defRPr>
      </a:lvl1pPr>
      <a:lvl2pPr marL="511950" indent="-170650" algn="l" defTabSz="682600" rtl="0" eaLnBrk="1" latinLnBrk="0" hangingPunct="1">
        <a:lnSpc>
          <a:spcPct val="90000"/>
        </a:lnSpc>
        <a:spcBef>
          <a:spcPts val="373"/>
        </a:spcBef>
        <a:buFont typeface="Arial" panose="020B0604020202020204" pitchFamily="34" charset="0"/>
        <a:buChar char="•"/>
        <a:defRPr sz="1792" kern="1200">
          <a:solidFill>
            <a:schemeClr val="tx1"/>
          </a:solidFill>
          <a:latin typeface="+mn-lt"/>
          <a:ea typeface="+mn-ea"/>
          <a:cs typeface="+mn-cs"/>
        </a:defRPr>
      </a:lvl2pPr>
      <a:lvl3pPr marL="853250" indent="-170650" algn="l" defTabSz="682600" rtl="0" eaLnBrk="1" latinLnBrk="0" hangingPunct="1">
        <a:lnSpc>
          <a:spcPct val="90000"/>
        </a:lnSpc>
        <a:spcBef>
          <a:spcPts val="373"/>
        </a:spcBef>
        <a:buFont typeface="Arial" panose="020B0604020202020204" pitchFamily="34" charset="0"/>
        <a:buChar char="•"/>
        <a:defRPr sz="1493" kern="1200">
          <a:solidFill>
            <a:schemeClr val="tx1"/>
          </a:solidFill>
          <a:latin typeface="+mn-lt"/>
          <a:ea typeface="+mn-ea"/>
          <a:cs typeface="+mn-cs"/>
        </a:defRPr>
      </a:lvl3pPr>
      <a:lvl4pPr marL="1194549" indent="-170650" algn="l" defTabSz="682600" rtl="0" eaLnBrk="1" latinLnBrk="0" hangingPunct="1">
        <a:lnSpc>
          <a:spcPct val="90000"/>
        </a:lnSpc>
        <a:spcBef>
          <a:spcPts val="373"/>
        </a:spcBef>
        <a:buFont typeface="Arial" panose="020B0604020202020204" pitchFamily="34" charset="0"/>
        <a:buChar char="•"/>
        <a:defRPr sz="1344" kern="1200">
          <a:solidFill>
            <a:schemeClr val="tx1"/>
          </a:solidFill>
          <a:latin typeface="+mn-lt"/>
          <a:ea typeface="+mn-ea"/>
          <a:cs typeface="+mn-cs"/>
        </a:defRPr>
      </a:lvl4pPr>
      <a:lvl5pPr marL="1535849" indent="-170650" algn="l" defTabSz="682600" rtl="0" eaLnBrk="1" latinLnBrk="0" hangingPunct="1">
        <a:lnSpc>
          <a:spcPct val="90000"/>
        </a:lnSpc>
        <a:spcBef>
          <a:spcPts val="373"/>
        </a:spcBef>
        <a:buFont typeface="Arial" panose="020B0604020202020204" pitchFamily="34" charset="0"/>
        <a:buChar char="•"/>
        <a:defRPr sz="1344" kern="1200">
          <a:solidFill>
            <a:schemeClr val="tx1"/>
          </a:solidFill>
          <a:latin typeface="+mn-lt"/>
          <a:ea typeface="+mn-ea"/>
          <a:cs typeface="+mn-cs"/>
        </a:defRPr>
      </a:lvl5pPr>
      <a:lvl6pPr marL="1877149" indent="-170650" algn="l" defTabSz="682600" rtl="0" eaLnBrk="1" latinLnBrk="0" hangingPunct="1">
        <a:lnSpc>
          <a:spcPct val="90000"/>
        </a:lnSpc>
        <a:spcBef>
          <a:spcPts val="373"/>
        </a:spcBef>
        <a:buFont typeface="Arial" panose="020B0604020202020204" pitchFamily="34" charset="0"/>
        <a:buChar char="•"/>
        <a:defRPr sz="1344" kern="1200">
          <a:solidFill>
            <a:schemeClr val="tx1"/>
          </a:solidFill>
          <a:latin typeface="+mn-lt"/>
          <a:ea typeface="+mn-ea"/>
          <a:cs typeface="+mn-cs"/>
        </a:defRPr>
      </a:lvl6pPr>
      <a:lvl7pPr marL="2218449" indent="-170650" algn="l" defTabSz="682600" rtl="0" eaLnBrk="1" latinLnBrk="0" hangingPunct="1">
        <a:lnSpc>
          <a:spcPct val="90000"/>
        </a:lnSpc>
        <a:spcBef>
          <a:spcPts val="373"/>
        </a:spcBef>
        <a:buFont typeface="Arial" panose="020B0604020202020204" pitchFamily="34" charset="0"/>
        <a:buChar char="•"/>
        <a:defRPr sz="1344" kern="1200">
          <a:solidFill>
            <a:schemeClr val="tx1"/>
          </a:solidFill>
          <a:latin typeface="+mn-lt"/>
          <a:ea typeface="+mn-ea"/>
          <a:cs typeface="+mn-cs"/>
        </a:defRPr>
      </a:lvl7pPr>
      <a:lvl8pPr marL="2559749" indent="-170650" algn="l" defTabSz="682600" rtl="0" eaLnBrk="1" latinLnBrk="0" hangingPunct="1">
        <a:lnSpc>
          <a:spcPct val="90000"/>
        </a:lnSpc>
        <a:spcBef>
          <a:spcPts val="373"/>
        </a:spcBef>
        <a:buFont typeface="Arial" panose="020B0604020202020204" pitchFamily="34" charset="0"/>
        <a:buChar char="•"/>
        <a:defRPr sz="1344" kern="1200">
          <a:solidFill>
            <a:schemeClr val="tx1"/>
          </a:solidFill>
          <a:latin typeface="+mn-lt"/>
          <a:ea typeface="+mn-ea"/>
          <a:cs typeface="+mn-cs"/>
        </a:defRPr>
      </a:lvl8pPr>
      <a:lvl9pPr marL="2901048" indent="-170650" algn="l" defTabSz="682600" rtl="0" eaLnBrk="1" latinLnBrk="0" hangingPunct="1">
        <a:lnSpc>
          <a:spcPct val="90000"/>
        </a:lnSpc>
        <a:spcBef>
          <a:spcPts val="373"/>
        </a:spcBef>
        <a:buFont typeface="Arial" panose="020B0604020202020204" pitchFamily="34" charset="0"/>
        <a:buChar char="•"/>
        <a:defRPr sz="134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2600" rtl="0" eaLnBrk="1" latinLnBrk="0" hangingPunct="1">
        <a:defRPr sz="1344" kern="1200">
          <a:solidFill>
            <a:schemeClr val="tx1"/>
          </a:solidFill>
          <a:latin typeface="+mn-lt"/>
          <a:ea typeface="+mn-ea"/>
          <a:cs typeface="+mn-cs"/>
        </a:defRPr>
      </a:lvl1pPr>
      <a:lvl2pPr marL="341300" algn="l" defTabSz="682600" rtl="0" eaLnBrk="1" latinLnBrk="0" hangingPunct="1">
        <a:defRPr sz="1344" kern="1200">
          <a:solidFill>
            <a:schemeClr val="tx1"/>
          </a:solidFill>
          <a:latin typeface="+mn-lt"/>
          <a:ea typeface="+mn-ea"/>
          <a:cs typeface="+mn-cs"/>
        </a:defRPr>
      </a:lvl2pPr>
      <a:lvl3pPr marL="682600" algn="l" defTabSz="682600" rtl="0" eaLnBrk="1" latinLnBrk="0" hangingPunct="1">
        <a:defRPr sz="1344" kern="1200">
          <a:solidFill>
            <a:schemeClr val="tx1"/>
          </a:solidFill>
          <a:latin typeface="+mn-lt"/>
          <a:ea typeface="+mn-ea"/>
          <a:cs typeface="+mn-cs"/>
        </a:defRPr>
      </a:lvl3pPr>
      <a:lvl4pPr marL="1023899" algn="l" defTabSz="682600" rtl="0" eaLnBrk="1" latinLnBrk="0" hangingPunct="1">
        <a:defRPr sz="1344" kern="1200">
          <a:solidFill>
            <a:schemeClr val="tx1"/>
          </a:solidFill>
          <a:latin typeface="+mn-lt"/>
          <a:ea typeface="+mn-ea"/>
          <a:cs typeface="+mn-cs"/>
        </a:defRPr>
      </a:lvl4pPr>
      <a:lvl5pPr marL="1365199" algn="l" defTabSz="682600" rtl="0" eaLnBrk="1" latinLnBrk="0" hangingPunct="1">
        <a:defRPr sz="1344" kern="1200">
          <a:solidFill>
            <a:schemeClr val="tx1"/>
          </a:solidFill>
          <a:latin typeface="+mn-lt"/>
          <a:ea typeface="+mn-ea"/>
          <a:cs typeface="+mn-cs"/>
        </a:defRPr>
      </a:lvl5pPr>
      <a:lvl6pPr marL="1706499" algn="l" defTabSz="682600" rtl="0" eaLnBrk="1" latinLnBrk="0" hangingPunct="1">
        <a:defRPr sz="1344" kern="1200">
          <a:solidFill>
            <a:schemeClr val="tx1"/>
          </a:solidFill>
          <a:latin typeface="+mn-lt"/>
          <a:ea typeface="+mn-ea"/>
          <a:cs typeface="+mn-cs"/>
        </a:defRPr>
      </a:lvl6pPr>
      <a:lvl7pPr marL="2047799" algn="l" defTabSz="682600" rtl="0" eaLnBrk="1" latinLnBrk="0" hangingPunct="1">
        <a:defRPr sz="1344" kern="1200">
          <a:solidFill>
            <a:schemeClr val="tx1"/>
          </a:solidFill>
          <a:latin typeface="+mn-lt"/>
          <a:ea typeface="+mn-ea"/>
          <a:cs typeface="+mn-cs"/>
        </a:defRPr>
      </a:lvl7pPr>
      <a:lvl8pPr marL="2389099" algn="l" defTabSz="682600" rtl="0" eaLnBrk="1" latinLnBrk="0" hangingPunct="1">
        <a:defRPr sz="1344" kern="1200">
          <a:solidFill>
            <a:schemeClr val="tx1"/>
          </a:solidFill>
          <a:latin typeface="+mn-lt"/>
          <a:ea typeface="+mn-ea"/>
          <a:cs typeface="+mn-cs"/>
        </a:defRPr>
      </a:lvl8pPr>
      <a:lvl9pPr marL="2730398" algn="l" defTabSz="682600" rtl="0" eaLnBrk="1" latinLnBrk="0" hangingPunct="1">
        <a:defRPr sz="13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803931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 descr="Gráfico, Gráfico de barras&#10;&#10;Descripción generada automáticamente">
            <a:extLst>
              <a:ext uri="{FF2B5EF4-FFF2-40B4-BE49-F238E27FC236}">
                <a16:creationId xmlns:a16="http://schemas.microsoft.com/office/drawing/2014/main" id="{5046C8A1-A7D6-0B39-476E-F7E570B1CA7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343" y="787400"/>
            <a:ext cx="6470143" cy="3479800"/>
          </a:xfrm>
        </p:spPr>
      </p:pic>
    </p:spTree>
    <p:extLst>
      <p:ext uri="{BB962C8B-B14F-4D97-AF65-F5344CB8AC3E}">
        <p14:creationId xmlns:p14="http://schemas.microsoft.com/office/powerpoint/2010/main" val="40632265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F5DC01B-93C0-38FB-2FD2-44AB44E6CF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100" y="853440"/>
            <a:ext cx="6819900" cy="3512820"/>
          </a:xfrm>
        </p:spPr>
        <p:txBody>
          <a:bodyPr>
            <a:normAutofit fontScale="92500" lnSpcReduction="20000"/>
          </a:bodyPr>
          <a:lstStyle/>
          <a:p>
            <a:pPr algn="ctr" rtl="0" fontAlgn="base"/>
            <a:r>
              <a:rPr lang="es-CO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ASPECTOS DESTACADOS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</a:p>
          <a:p>
            <a:pPr algn="ctr" rtl="0" fontAlgn="base"/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 fontAlgn="base"/>
            <a:r>
              <a:rPr lang="es-CO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En el 100% de los factores evaluados se presentó  disminución en los niveles de percepción.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 El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aspecto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que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mantuvo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un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menor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margen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de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descenso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fue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“</a:t>
            </a:r>
            <a:r>
              <a:rPr lang="es-CO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</a:t>
            </a:r>
            <a:r>
              <a:rPr lang="es-CO" sz="1800" dirty="0"/>
              <a:t>portunidad en la entrega o envío de la información”. </a:t>
            </a:r>
          </a:p>
          <a:p>
            <a:pPr algn="just" fontAlgn="base"/>
            <a:endParaRPr lang="es-CO" sz="18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just" fontAlgn="base"/>
            <a:r>
              <a:rPr lang="es-CO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En </a:t>
            </a:r>
            <a:r>
              <a:rPr lang="es-CO" sz="1800" dirty="0">
                <a:solidFill>
                  <a:srgbClr val="000000"/>
                </a:solidFill>
                <a:latin typeface="Calibri" panose="020F0502020204030204" pitchFamily="34" charset="0"/>
              </a:rPr>
              <a:t>factores como 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​”</a:t>
            </a:r>
            <a:r>
              <a:rPr lang="es-CO" sz="1800" dirty="0">
                <a:solidFill>
                  <a:srgbClr val="000000"/>
                </a:solidFill>
                <a:latin typeface="Calibri" panose="020F0502020204030204" pitchFamily="34" charset="0"/>
              </a:rPr>
              <a:t>C</a:t>
            </a:r>
            <a:r>
              <a:rPr lang="es-CO" sz="1800" dirty="0"/>
              <a:t>alidad de la atención del personal de la ESU” y “Oportunidad en el pago de las obligaciones, de acuerdo con las condiciones pactadas”, se presentó un descenso en la percepción, lo que representa una oportunidad de mejora para la entidad.</a:t>
            </a:r>
          </a:p>
          <a:p>
            <a:pPr algn="just" fontAlgn="base"/>
            <a:endParaRPr lang="es-CO" sz="1800" dirty="0"/>
          </a:p>
          <a:p>
            <a:pPr algn="just" fontAlgn="base"/>
            <a:r>
              <a:rPr lang="es-CO" sz="1800" dirty="0"/>
              <a:t>Pese a que reflejó un descenso en la percepción, el grado de satisfacción con la atención y el servicio prestado por la ESU, se mantuvo en un nivel alto, correspondiente al 91%.</a:t>
            </a:r>
          </a:p>
          <a:p>
            <a:pPr algn="just" rtl="0" fontAlgn="base">
              <a:buFont typeface="Arial" panose="020B0604020202020204" pitchFamily="34" charset="0"/>
              <a:buChar char="•"/>
            </a:pPr>
            <a:endParaRPr lang="es-CO" sz="18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0177529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6849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1">
            <a:extLst>
              <a:ext uri="{FF2B5EF4-FFF2-40B4-BE49-F238E27FC236}">
                <a16:creationId xmlns:a16="http://schemas.microsoft.com/office/drawing/2014/main" id="{3116E91E-0617-493A-D66A-655D05EADA5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34193" y="1690375"/>
            <a:ext cx="6704013" cy="16014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3200" b="1" dirty="0"/>
              <a:t>ENCUESTA DE SATISFACCIÓN </a:t>
            </a:r>
          </a:p>
          <a:p>
            <a:pPr algn="ctr"/>
            <a:r>
              <a:rPr lang="es-ES" sz="3200" b="1" dirty="0"/>
              <a:t>PROVEEDORES 2023</a:t>
            </a:r>
          </a:p>
          <a:p>
            <a:pPr algn="ctr"/>
            <a:endParaRPr lang="es-CO" sz="3200" b="1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6EE85F0-86B8-6099-1548-37CAF0C7A7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009650" y="2804158"/>
            <a:ext cx="5753100" cy="60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5028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65E294-3FBF-5899-7E73-3A7F4B192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752" y="1353116"/>
            <a:ext cx="6703695" cy="643872"/>
          </a:xfrm>
        </p:spPr>
        <p:txBody>
          <a:bodyPr>
            <a:normAutofit fontScale="90000"/>
          </a:bodyPr>
          <a:lstStyle/>
          <a:p>
            <a:pPr algn="ctr"/>
            <a:r>
              <a:rPr lang="es-ES" sz="40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GENERALIDADES</a:t>
            </a:r>
            <a:r>
              <a:rPr lang="es-ES" sz="4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br>
              <a:rPr lang="es-ES" sz="4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</a:br>
            <a:endParaRPr lang="es-CO" sz="4000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C181676-BF65-1849-AD3A-F9D78617DA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8445" y="1848823"/>
            <a:ext cx="6076235" cy="1869737"/>
          </a:xfrm>
        </p:spPr>
        <p:txBody>
          <a:bodyPr>
            <a:normAutofit fontScale="32500" lnSpcReduction="20000"/>
          </a:bodyPr>
          <a:lstStyle/>
          <a:p>
            <a:pPr algn="l" rtl="0" fontAlgn="base"/>
            <a:r>
              <a:rPr lang="es-CO" sz="4300" b="1" i="0" u="none" strike="noStrike" dirty="0">
                <a:solidFill>
                  <a:srgbClr val="000000"/>
                </a:solidFill>
                <a:effectLst/>
                <a:latin typeface="+mj-lt"/>
              </a:rPr>
              <a:t>Fecha de elaboración:</a:t>
            </a:r>
            <a:r>
              <a:rPr lang="es-CO" sz="4300" b="0" i="0" u="none" strike="noStrike" dirty="0">
                <a:solidFill>
                  <a:srgbClr val="000000"/>
                </a:solidFill>
                <a:effectLst/>
                <a:latin typeface="+mj-lt"/>
              </a:rPr>
              <a:t> 		27 de diciembre de 2023</a:t>
            </a:r>
            <a:r>
              <a:rPr lang="en-US" sz="4300" b="0" i="0" dirty="0">
                <a:solidFill>
                  <a:srgbClr val="000000"/>
                </a:solidFill>
                <a:effectLst/>
                <a:latin typeface="+mj-lt"/>
              </a:rPr>
              <a:t>​</a:t>
            </a:r>
          </a:p>
          <a:p>
            <a:pPr algn="l" rtl="0" fontAlgn="base"/>
            <a:r>
              <a:rPr lang="es-CO" sz="4300" b="1" i="0" u="none" strike="noStrike" dirty="0">
                <a:solidFill>
                  <a:srgbClr val="000000"/>
                </a:solidFill>
                <a:effectLst/>
                <a:latin typeface="+mj-lt"/>
              </a:rPr>
              <a:t>Periodo evaluado:</a:t>
            </a:r>
            <a:r>
              <a:rPr lang="es-CO" sz="4300" b="1" dirty="0">
                <a:solidFill>
                  <a:srgbClr val="000000"/>
                </a:solidFill>
                <a:latin typeface="+mj-lt"/>
              </a:rPr>
              <a:t>			</a:t>
            </a:r>
            <a:r>
              <a:rPr lang="es-CO" sz="4300" b="0" i="0" u="none" strike="noStrike" dirty="0">
                <a:solidFill>
                  <a:srgbClr val="000000"/>
                </a:solidFill>
                <a:effectLst/>
                <a:latin typeface="+mj-lt"/>
              </a:rPr>
              <a:t>1 de enero de 2023 a 31 diciembre de 2023</a:t>
            </a:r>
            <a:r>
              <a:rPr lang="en-US" sz="4300" b="0" i="0" dirty="0">
                <a:solidFill>
                  <a:srgbClr val="000000"/>
                </a:solidFill>
                <a:effectLst/>
                <a:latin typeface="+mj-lt"/>
              </a:rPr>
              <a:t>​</a:t>
            </a:r>
          </a:p>
          <a:p>
            <a:pPr algn="l" rtl="0" fontAlgn="base"/>
            <a:r>
              <a:rPr lang="es-CO" sz="4300" b="1" i="0" u="none" strike="noStrike" dirty="0">
                <a:solidFill>
                  <a:srgbClr val="000000"/>
                </a:solidFill>
                <a:effectLst/>
                <a:latin typeface="+mj-lt"/>
              </a:rPr>
              <a:t>Fecha de aplicación: 		</a:t>
            </a:r>
            <a:r>
              <a:rPr lang="es-CO" sz="4300" dirty="0">
                <a:solidFill>
                  <a:srgbClr val="000000"/>
                </a:solidFill>
                <a:latin typeface="+mj-lt"/>
              </a:rPr>
              <a:t>27 de noviembre </a:t>
            </a:r>
            <a:r>
              <a:rPr lang="es-CO" sz="4300" i="0" u="none" strike="noStrike" dirty="0">
                <a:solidFill>
                  <a:srgbClr val="000000"/>
                </a:solidFill>
                <a:effectLst/>
                <a:latin typeface="+mj-lt"/>
              </a:rPr>
              <a:t> al 27 de diciembre 2023</a:t>
            </a:r>
            <a:r>
              <a:rPr lang="en-US" sz="4300" b="0" i="0" dirty="0">
                <a:solidFill>
                  <a:srgbClr val="000000"/>
                </a:solidFill>
                <a:effectLst/>
                <a:latin typeface="+mj-lt"/>
              </a:rPr>
              <a:t>​</a:t>
            </a:r>
          </a:p>
          <a:p>
            <a:pPr algn="l" rtl="0" fontAlgn="base"/>
            <a:r>
              <a:rPr lang="es-CO" sz="4300" b="1" i="0" u="none" strike="noStrike" dirty="0">
                <a:solidFill>
                  <a:srgbClr val="000000"/>
                </a:solidFill>
                <a:effectLst/>
                <a:latin typeface="+mj-lt"/>
              </a:rPr>
              <a:t>Tamaño de la población: 		</a:t>
            </a:r>
            <a:r>
              <a:rPr lang="es-CO" sz="4300" b="0" i="0" u="none" strike="noStrike" dirty="0">
                <a:solidFill>
                  <a:srgbClr val="000000"/>
                </a:solidFill>
                <a:effectLst/>
                <a:latin typeface="+mj-lt"/>
              </a:rPr>
              <a:t>43</a:t>
            </a:r>
            <a:endParaRPr lang="en-US" sz="4300" b="0" i="0" dirty="0">
              <a:solidFill>
                <a:srgbClr val="000000"/>
              </a:solidFill>
              <a:effectLst/>
              <a:latin typeface="+mj-lt"/>
            </a:endParaRPr>
          </a:p>
          <a:p>
            <a:pPr algn="l" rtl="0" fontAlgn="base"/>
            <a:r>
              <a:rPr lang="es-CO" sz="4300" b="1" i="0" u="none" strike="noStrike" dirty="0">
                <a:solidFill>
                  <a:srgbClr val="000000"/>
                </a:solidFill>
                <a:effectLst/>
                <a:latin typeface="+mj-lt"/>
              </a:rPr>
              <a:t>Tamaño de muestra: 		</a:t>
            </a:r>
            <a:r>
              <a:rPr lang="es-CO" sz="4300" i="0" u="none" strike="noStrike" dirty="0">
                <a:solidFill>
                  <a:srgbClr val="000000"/>
                </a:solidFill>
                <a:effectLst/>
                <a:latin typeface="+mj-lt"/>
              </a:rPr>
              <a:t>34</a:t>
            </a:r>
            <a:endParaRPr lang="en-US" sz="4300" i="0" dirty="0">
              <a:solidFill>
                <a:srgbClr val="000000"/>
              </a:solidFill>
              <a:effectLst/>
              <a:latin typeface="+mj-lt"/>
            </a:endParaRPr>
          </a:p>
          <a:p>
            <a:pPr algn="l" rtl="0" fontAlgn="base"/>
            <a:r>
              <a:rPr lang="es-CO" sz="4300" b="1" i="0" u="none" strike="noStrike" dirty="0">
                <a:solidFill>
                  <a:srgbClr val="000000"/>
                </a:solidFill>
                <a:effectLst/>
                <a:latin typeface="+mj-lt"/>
              </a:rPr>
              <a:t>Medios:</a:t>
            </a:r>
            <a:r>
              <a:rPr lang="es-CO" sz="4300" b="0" i="0" u="none" strike="noStrike" dirty="0">
                <a:solidFill>
                  <a:srgbClr val="000000"/>
                </a:solidFill>
                <a:effectLst/>
                <a:latin typeface="+mj-lt"/>
              </a:rPr>
              <a:t> 				Encuesta electrónica</a:t>
            </a:r>
            <a:r>
              <a:rPr lang="en-US" sz="4300" b="0" i="0" dirty="0">
                <a:solidFill>
                  <a:srgbClr val="000000"/>
                </a:solidFill>
                <a:effectLst/>
                <a:latin typeface="+mj-lt"/>
              </a:rPr>
              <a:t>​</a:t>
            </a:r>
          </a:p>
          <a:p>
            <a:pPr algn="l" rtl="0" fontAlgn="base"/>
            <a:r>
              <a:rPr lang="es-CO" sz="4300" b="1" i="0" u="none" strike="noStrike" dirty="0">
                <a:solidFill>
                  <a:srgbClr val="000000"/>
                </a:solidFill>
                <a:effectLst/>
                <a:latin typeface="+mj-lt"/>
              </a:rPr>
              <a:t>Realizó la Encuesta: 		</a:t>
            </a:r>
            <a:r>
              <a:rPr lang="es-CO" sz="4300" b="0" i="0" u="none" strike="noStrike" dirty="0">
                <a:solidFill>
                  <a:srgbClr val="000000"/>
                </a:solidFill>
                <a:effectLst/>
                <a:latin typeface="+mj-lt"/>
              </a:rPr>
              <a:t>Oficina Estratégica </a:t>
            </a:r>
            <a:endParaRPr lang="en-US" sz="4300" b="0" i="0" dirty="0">
              <a:solidFill>
                <a:srgbClr val="000000"/>
              </a:solidFill>
              <a:effectLst/>
              <a:latin typeface="+mj-lt"/>
            </a:endParaRPr>
          </a:p>
          <a:p>
            <a:endParaRPr lang="es-CO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3A7B7E63-5F86-6880-BE6D-AF4D242F7A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4950" y="1451751"/>
            <a:ext cx="5067300" cy="57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5464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3DE68D37-80E2-BB91-3D4A-45987AD6EE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8798" y="1082040"/>
            <a:ext cx="6703695" cy="1120775"/>
          </a:xfrm>
        </p:spPr>
        <p:txBody>
          <a:bodyPr>
            <a:normAutofit fontScale="90000"/>
          </a:bodyPr>
          <a:lstStyle/>
          <a:p>
            <a:pPr algn="ctr"/>
            <a:br>
              <a:rPr lang="es-ES" sz="4800" b="1" dirty="0"/>
            </a:br>
            <a:br>
              <a:rPr lang="es-ES" sz="4800" b="1" dirty="0"/>
            </a:br>
            <a:br>
              <a:rPr lang="es-ES" sz="4800" b="1" dirty="0"/>
            </a:br>
            <a:r>
              <a:rPr lang="es-ES" sz="3100" b="1" dirty="0">
                <a:latin typeface="+mn-lt"/>
              </a:rPr>
              <a:t>FACTORES EVALUADOS</a:t>
            </a:r>
            <a:br>
              <a:rPr lang="es-CO" sz="4800" b="1" dirty="0"/>
            </a:br>
            <a:endParaRPr lang="es-CO" dirty="0"/>
          </a:p>
        </p:txBody>
      </p:sp>
      <p:sp>
        <p:nvSpPr>
          <p:cNvPr id="6" name="3 Rectángulo">
            <a:extLst>
              <a:ext uri="{FF2B5EF4-FFF2-40B4-BE49-F238E27FC236}">
                <a16:creationId xmlns:a16="http://schemas.microsoft.com/office/drawing/2014/main" id="{28159801-E9B9-B091-4473-C589B7B4BE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9907" y="2077085"/>
            <a:ext cx="6704013" cy="1120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s-CO" sz="1600" dirty="0">
                <a:latin typeface="+mn-lt"/>
              </a:rPr>
              <a:t>Claridad en la informaci</a:t>
            </a:r>
            <a:r>
              <a:rPr lang="es-CO" sz="1600" dirty="0"/>
              <a:t>ón suministrada al momento de la contratación.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s-CO" sz="1600" dirty="0">
                <a:latin typeface="+mn-lt"/>
              </a:rPr>
              <a:t>Oportunidad en la entrega o envío de la información.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s-CO" sz="1600" dirty="0"/>
              <a:t>Calidad de la atención del personal de la ESU.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s-CO" sz="1600" dirty="0">
                <a:latin typeface="+mn-lt"/>
              </a:rPr>
              <a:t>Oportunidad en el pago de las obligaciones, de acuerdo con las condiciones pa</a:t>
            </a:r>
            <a:r>
              <a:rPr lang="es-CO" sz="1600" dirty="0"/>
              <a:t>ctadas.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s-CO" sz="1600" dirty="0">
                <a:latin typeface="+mn-lt"/>
              </a:rPr>
              <a:t>En general, ¿cuál es su grado de satisfacción con la atención y el servicio prestado por la ESU?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es-CO" sz="1600" dirty="0">
              <a:latin typeface="+mn-lt"/>
            </a:endParaRP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065448A0-EC39-4A2C-8815-53467ED104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2845" y="1854368"/>
            <a:ext cx="2895600" cy="85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9615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Marcador de contenido 6" descr="Captura de pantalla de un celular con letras&#10;&#10;Descripción generada automáticamente">
            <a:extLst>
              <a:ext uri="{FF2B5EF4-FFF2-40B4-BE49-F238E27FC236}">
                <a16:creationId xmlns:a16="http://schemas.microsoft.com/office/drawing/2014/main" id="{AF689579-38EF-5207-7EE7-EF69FB70C20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874" y="853440"/>
            <a:ext cx="5954946" cy="3735979"/>
          </a:xfrm>
        </p:spPr>
      </p:pic>
    </p:spTree>
    <p:extLst>
      <p:ext uri="{BB962C8B-B14F-4D97-AF65-F5344CB8AC3E}">
        <p14:creationId xmlns:p14="http://schemas.microsoft.com/office/powerpoint/2010/main" val="24129236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 descr="Forma&#10;&#10;Descripción generada automáticamente">
            <a:extLst>
              <a:ext uri="{FF2B5EF4-FFF2-40B4-BE49-F238E27FC236}">
                <a16:creationId xmlns:a16="http://schemas.microsoft.com/office/drawing/2014/main" id="{85C70D91-F1F8-BAE2-0AA5-CD38FA2D490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057" y="815340"/>
            <a:ext cx="5917123" cy="3718560"/>
          </a:xfrm>
        </p:spPr>
      </p:pic>
    </p:spTree>
    <p:extLst>
      <p:ext uri="{BB962C8B-B14F-4D97-AF65-F5344CB8AC3E}">
        <p14:creationId xmlns:p14="http://schemas.microsoft.com/office/powerpoint/2010/main" val="15542317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 descr="Forma&#10;&#10;Descripción generada automáticamente">
            <a:extLst>
              <a:ext uri="{FF2B5EF4-FFF2-40B4-BE49-F238E27FC236}">
                <a16:creationId xmlns:a16="http://schemas.microsoft.com/office/drawing/2014/main" id="{35099251-3809-5C94-B149-CDE001EBC4E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867" y="746760"/>
            <a:ext cx="5981668" cy="3756660"/>
          </a:xfrm>
        </p:spPr>
      </p:pic>
    </p:spTree>
    <p:extLst>
      <p:ext uri="{BB962C8B-B14F-4D97-AF65-F5344CB8AC3E}">
        <p14:creationId xmlns:p14="http://schemas.microsoft.com/office/powerpoint/2010/main" val="16133325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 descr="Gráfico&#10;&#10;Descripción generada automáticamente con confianza media">
            <a:extLst>
              <a:ext uri="{FF2B5EF4-FFF2-40B4-BE49-F238E27FC236}">
                <a16:creationId xmlns:a16="http://schemas.microsoft.com/office/drawing/2014/main" id="{6DE62972-5E7D-B16D-33AD-4EA1A3FED45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834" y="777240"/>
            <a:ext cx="5891236" cy="3764280"/>
          </a:xfrm>
        </p:spPr>
      </p:pic>
    </p:spTree>
    <p:extLst>
      <p:ext uri="{BB962C8B-B14F-4D97-AF65-F5344CB8AC3E}">
        <p14:creationId xmlns:p14="http://schemas.microsoft.com/office/powerpoint/2010/main" val="32721719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 descr="Imagen que contiene Gráfico&#10;&#10;Descripción generada automáticamente">
            <a:extLst>
              <a:ext uri="{FF2B5EF4-FFF2-40B4-BE49-F238E27FC236}">
                <a16:creationId xmlns:a16="http://schemas.microsoft.com/office/drawing/2014/main" id="{DD547F74-460B-DB8C-4389-E262886C182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785" y="762000"/>
            <a:ext cx="5942335" cy="3784349"/>
          </a:xfrm>
        </p:spPr>
      </p:pic>
    </p:spTree>
    <p:extLst>
      <p:ext uri="{BB962C8B-B14F-4D97-AF65-F5344CB8AC3E}">
        <p14:creationId xmlns:p14="http://schemas.microsoft.com/office/powerpoint/2010/main" val="3534909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1499</TotalTime>
  <Words>286</Words>
  <Application>Microsoft Office PowerPoint</Application>
  <PresentationFormat>Personalizado</PresentationFormat>
  <Paragraphs>23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GENERALIDADES​ </vt:lpstr>
      <vt:lpstr>   FACTORES EVALUADOS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sara murillo cardona</dc:creator>
  <cp:lastModifiedBy>Carlos Octavio</cp:lastModifiedBy>
  <cp:revision>12</cp:revision>
  <dcterms:created xsi:type="dcterms:W3CDTF">2022-02-28T19:46:45Z</dcterms:created>
  <dcterms:modified xsi:type="dcterms:W3CDTF">2024-01-17T16:56:14Z</dcterms:modified>
</cp:coreProperties>
</file>